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9"/>
  </p:notesMasterIdLst>
  <p:handoutMasterIdLst>
    <p:handoutMasterId r:id="rId10"/>
  </p:handoutMasterIdLst>
  <p:sldIdLst>
    <p:sldId id="257" r:id="rId3"/>
    <p:sldId id="272" r:id="rId4"/>
    <p:sldId id="279" r:id="rId5"/>
    <p:sldId id="277" r:id="rId6"/>
    <p:sldId id="281" r:id="rId7"/>
    <p:sldId id="280" r:id="rId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582"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9/24/2014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9/24/2014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CD9712D-992A-4AB1-A5C2-575F75921AA2}" type="datetimeFigureOut">
              <a:rPr lang="en-US"/>
              <a:t>9/24/2014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9/24/2014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9/24/2014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9/24/2014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a:t>9/24/2014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CD9712D-992A-4AB1-A5C2-575F75921AA2}" type="datetimeFigureOut">
              <a:rPr lang="en-US"/>
              <a:t>9/24/2014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CD9712D-992A-4AB1-A5C2-575F75921AA2}" type="datetimeFigureOut">
              <a:rPr lang="en-US"/>
              <a:t>9/24/2014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CD9712D-992A-4AB1-A5C2-575F75921AA2}" type="datetimeFigureOut">
              <a:rPr lang="en-US"/>
              <a:t>9/24/2014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a:t>9/24/2014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a:t>9/24/2014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en-US"/>
              <a:pPr/>
              <a:t>9/24/2014</a:t>
            </a:fld>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a:pPr/>
              <a:t>‹#›</a:t>
            </a:fld>
            <a:endParaRPr/>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5002" y="1066800"/>
            <a:ext cx="10412009" cy="3200400"/>
          </a:xfrm>
        </p:spPr>
        <p:txBody>
          <a:bodyPr/>
          <a:lstStyle/>
          <a:p>
            <a:r>
              <a:rPr lang="en-US" dirty="0" smtClean="0"/>
              <a:t>Sanchez Electronic Devices</a:t>
            </a:r>
            <a:endParaRPr lang="en-US" dirty="0"/>
          </a:p>
        </p:txBody>
      </p:sp>
      <p:sp>
        <p:nvSpPr>
          <p:cNvPr id="3" name="Subtitle 2"/>
          <p:cNvSpPr>
            <a:spLocks noGrp="1"/>
          </p:cNvSpPr>
          <p:nvPr>
            <p:ph type="subTitle" idx="1"/>
          </p:nvPr>
        </p:nvSpPr>
        <p:spPr/>
        <p:txBody>
          <a:bodyPr/>
          <a:lstStyle/>
          <a:p>
            <a:r>
              <a:rPr lang="en-US" dirty="0" smtClean="0"/>
              <a:t>Dawn Lockett</a:t>
            </a:r>
            <a:r>
              <a:rPr lang="en-US" dirty="0" smtClean="0"/>
              <a:t>, Shivani </a:t>
            </a:r>
            <a:r>
              <a:rPr lang="en-US" dirty="0" smtClean="0"/>
              <a:t>Trivedi</a:t>
            </a:r>
            <a:endParaRPr lang="en-US"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Definitions</a:t>
            </a:r>
            <a:endParaRPr lang="en-US" dirty="0"/>
          </a:p>
        </p:txBody>
      </p:sp>
      <p:sp>
        <p:nvSpPr>
          <p:cNvPr id="14" name="Content Placeholder 13"/>
          <p:cNvSpPr>
            <a:spLocks noGrp="1"/>
          </p:cNvSpPr>
          <p:nvPr>
            <p:ph idx="1"/>
          </p:nvPr>
        </p:nvSpPr>
        <p:spPr/>
        <p:txBody>
          <a:bodyPr/>
          <a:lstStyle/>
          <a:p>
            <a:r>
              <a:rPr lang="en-US" dirty="0" smtClean="0"/>
              <a:t>Specialization-to produce those goods and services which you can make most efficiently and with the greatest cost advantage </a:t>
            </a:r>
          </a:p>
          <a:p>
            <a:r>
              <a:rPr lang="en-US" dirty="0" smtClean="0"/>
              <a:t>Import-to sell goods or services made in other countries in your home country</a:t>
            </a:r>
          </a:p>
          <a:p>
            <a:r>
              <a:rPr lang="en-US" dirty="0" smtClean="0"/>
              <a:t>Export-to sell goods or services to foreign markets </a:t>
            </a:r>
            <a:endParaRPr lang="en-US" dirty="0"/>
          </a:p>
          <a:p>
            <a:r>
              <a:rPr lang="en-US" dirty="0" smtClean="0"/>
              <a:t>Exchange rate-the comparative value of two currencies or in other words how much one currency is worth in another currency</a:t>
            </a:r>
          </a:p>
          <a:p>
            <a:r>
              <a:rPr lang="en-US" dirty="0" smtClean="0"/>
              <a:t>Trade Barrier-a governmental policy that affects the flow of trade</a:t>
            </a:r>
          </a:p>
          <a:p>
            <a:r>
              <a:rPr lang="en-US" dirty="0" smtClean="0"/>
              <a:t>NAFTA-North American Free Trade Agreement</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381000"/>
            <a:ext cx="10591799" cy="1143000"/>
          </a:xfrm>
        </p:spPr>
        <p:txBody>
          <a:bodyPr/>
          <a:lstStyle/>
          <a:p>
            <a:pPr algn="ctr"/>
            <a:r>
              <a:rPr lang="en-US" dirty="0" smtClean="0"/>
              <a:t>Mr. Sanchez’</a:t>
            </a:r>
            <a:br>
              <a:rPr lang="en-US" dirty="0" smtClean="0"/>
            </a:br>
            <a:r>
              <a:rPr lang="en-US" dirty="0" smtClean="0"/>
              <a:t>Good </a:t>
            </a:r>
            <a:r>
              <a:rPr lang="en-US" dirty="0" smtClean="0"/>
              <a:t>business choices </a:t>
            </a:r>
            <a:r>
              <a:rPr lang="en-US" dirty="0" smtClean="0"/>
              <a:t>vs.</a:t>
            </a:r>
            <a:r>
              <a:rPr lang="en-US" dirty="0" smtClean="0"/>
              <a:t> </a:t>
            </a:r>
            <a:r>
              <a:rPr lang="en-US" dirty="0"/>
              <a:t>B</a:t>
            </a:r>
            <a:r>
              <a:rPr lang="en-US" dirty="0" smtClean="0"/>
              <a:t>ad </a:t>
            </a:r>
            <a:r>
              <a:rPr lang="en-US" dirty="0" smtClean="0"/>
              <a:t>business choices </a:t>
            </a:r>
            <a:endParaRPr lang="en-US" dirty="0"/>
          </a:p>
        </p:txBody>
      </p:sp>
      <p:sp>
        <p:nvSpPr>
          <p:cNvPr id="3" name="Text Placeholder 2"/>
          <p:cNvSpPr>
            <a:spLocks noGrp="1"/>
          </p:cNvSpPr>
          <p:nvPr>
            <p:ph type="body" idx="1"/>
          </p:nvPr>
        </p:nvSpPr>
        <p:spPr/>
        <p:txBody>
          <a:bodyPr/>
          <a:lstStyle/>
          <a:p>
            <a:r>
              <a:rPr lang="en-US" dirty="0" smtClean="0"/>
              <a:t>Good</a:t>
            </a:r>
            <a:endParaRPr lang="en-US" dirty="0"/>
          </a:p>
        </p:txBody>
      </p:sp>
      <p:sp>
        <p:nvSpPr>
          <p:cNvPr id="4" name="Content Placeholder 3"/>
          <p:cNvSpPr>
            <a:spLocks noGrp="1"/>
          </p:cNvSpPr>
          <p:nvPr>
            <p:ph sz="half" idx="2"/>
          </p:nvPr>
        </p:nvSpPr>
        <p:spPr/>
        <p:txBody>
          <a:bodyPr/>
          <a:lstStyle/>
          <a:p>
            <a:r>
              <a:rPr lang="en-US" dirty="0" smtClean="0"/>
              <a:t>Quality product</a:t>
            </a:r>
          </a:p>
          <a:p>
            <a:r>
              <a:rPr lang="en-US" dirty="0" smtClean="0"/>
              <a:t>Factory location-Cleveland</a:t>
            </a:r>
            <a:r>
              <a:rPr lang="en-US" dirty="0" smtClean="0"/>
              <a:t>, Ohio</a:t>
            </a:r>
            <a:endParaRPr lang="en-US" dirty="0" smtClean="0"/>
          </a:p>
          <a:p>
            <a:r>
              <a:rPr lang="en-US" dirty="0" smtClean="0"/>
              <a:t>Had experience in factory setting</a:t>
            </a:r>
          </a:p>
          <a:p>
            <a:r>
              <a:rPr lang="en-US" dirty="0" smtClean="0"/>
              <a:t>Skilled workers </a:t>
            </a:r>
          </a:p>
          <a:p>
            <a:r>
              <a:rPr lang="en-US" dirty="0" smtClean="0"/>
              <a:t>He moved to Mexico where parts and labor were cheaper</a:t>
            </a:r>
            <a:endParaRPr lang="en-US" dirty="0"/>
          </a:p>
        </p:txBody>
      </p:sp>
      <p:sp>
        <p:nvSpPr>
          <p:cNvPr id="5" name="Text Placeholder 4"/>
          <p:cNvSpPr>
            <a:spLocks noGrp="1"/>
          </p:cNvSpPr>
          <p:nvPr>
            <p:ph type="body" sz="quarter" idx="3"/>
          </p:nvPr>
        </p:nvSpPr>
        <p:spPr/>
        <p:txBody>
          <a:bodyPr/>
          <a:lstStyle/>
          <a:p>
            <a:r>
              <a:rPr lang="en-US" dirty="0" smtClean="0"/>
              <a:t>Bad</a:t>
            </a:r>
            <a:endParaRPr lang="en-US" dirty="0"/>
          </a:p>
        </p:txBody>
      </p:sp>
      <p:sp>
        <p:nvSpPr>
          <p:cNvPr id="6" name="Content Placeholder 5"/>
          <p:cNvSpPr>
            <a:spLocks noGrp="1"/>
          </p:cNvSpPr>
          <p:nvPr>
            <p:ph sz="quarter" idx="4"/>
          </p:nvPr>
        </p:nvSpPr>
        <p:spPr/>
        <p:txBody>
          <a:bodyPr/>
          <a:lstStyle/>
          <a:p>
            <a:r>
              <a:rPr lang="en-US" dirty="0" smtClean="0"/>
              <a:t>Didn’t update the product while the tariff was still in place</a:t>
            </a:r>
          </a:p>
          <a:p>
            <a:r>
              <a:rPr lang="en-US" dirty="0" smtClean="0"/>
              <a:t>Raised pay too much</a:t>
            </a:r>
          </a:p>
          <a:p>
            <a:r>
              <a:rPr lang="en-US" dirty="0" smtClean="0"/>
              <a:t>Didn’t think ahead (about after the recession was over)</a:t>
            </a:r>
          </a:p>
          <a:p>
            <a:r>
              <a:rPr lang="en-US" dirty="0" smtClean="0"/>
              <a:t>Didn’t lower prices </a:t>
            </a:r>
          </a:p>
          <a:p>
            <a:endParaRPr lang="en-US" dirty="0"/>
          </a:p>
        </p:txBody>
      </p:sp>
    </p:spTree>
    <p:extLst>
      <p:ext uri="{BB962C8B-B14F-4D97-AF65-F5344CB8AC3E}">
        <p14:creationId xmlns:p14="http://schemas.microsoft.com/office/powerpoint/2010/main" val="298773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Imported goods </a:t>
            </a:r>
            <a:endParaRPr lang="en-US" dirty="0"/>
          </a:p>
        </p:txBody>
      </p:sp>
      <p:sp>
        <p:nvSpPr>
          <p:cNvPr id="3" name="Content Placeholder 2"/>
          <p:cNvSpPr>
            <a:spLocks noGrp="1"/>
          </p:cNvSpPr>
          <p:nvPr>
            <p:ph idx="1"/>
          </p:nvPr>
        </p:nvSpPr>
        <p:spPr/>
        <p:txBody>
          <a:bodyPr/>
          <a:lstStyle/>
          <a:p>
            <a:pPr marL="0" indent="0">
              <a:buNone/>
            </a:pPr>
            <a:r>
              <a:rPr lang="en-US" dirty="0" smtClean="0"/>
              <a:t>Most of the things that we use in every day life in the U.S. are made over seas. For example, cellphones, computers, cars, appliances, and clothing. </a:t>
            </a:r>
            <a:r>
              <a:rPr lang="en-US" dirty="0"/>
              <a:t>W</a:t>
            </a:r>
            <a:r>
              <a:rPr lang="en-US" dirty="0" smtClean="0"/>
              <a:t>e depend on countries like Saudi Arabia for things such as oil, which is heavily used for transportation here in the U.S. Sanchez also decided to use foreign countries to buy and sell his product. When other countries started making other products similar to his, the government put a tariff on those imports. This helped his business by eliminating foreign competitors. Then the tariff was removed and this is when his company began to suffer.  </a:t>
            </a:r>
            <a:endParaRPr lang="en-US" dirty="0"/>
          </a:p>
        </p:txBody>
      </p:sp>
    </p:spTree>
    <p:extLst>
      <p:ext uri="{BB962C8B-B14F-4D97-AF65-F5344CB8AC3E}">
        <p14:creationId xmlns:p14="http://schemas.microsoft.com/office/powerpoint/2010/main" val="20316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ugnax-fx.com/wp-content/uploads/cargo-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1981200"/>
            <a:ext cx="447367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elimos.com/wp-content/uploads/2014/05/Import-Expo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812" y="1561964"/>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635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04800"/>
            <a:ext cx="9601200" cy="762000"/>
          </a:xfrm>
        </p:spPr>
        <p:txBody>
          <a:bodyPr/>
          <a:lstStyle/>
          <a:p>
            <a:r>
              <a:rPr lang="en-US" dirty="0" smtClean="0"/>
              <a:t>Value of dollar</a:t>
            </a:r>
            <a:endParaRPr lang="en-US" dirty="0"/>
          </a:p>
        </p:txBody>
      </p:sp>
      <p:pic>
        <p:nvPicPr>
          <p:cNvPr id="2050" name="Picture 2" descr="http://upload.wikimedia.org/wikipedia/commons/2/24/Onedolar2009se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212" y="4343400"/>
            <a:ext cx="5440218"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17612" y="1202155"/>
            <a:ext cx="9601200" cy="3505200"/>
          </a:xfrm>
        </p:spPr>
        <p:txBody>
          <a:bodyPr>
            <a:normAutofit fontScale="92500" lnSpcReduction="20000"/>
          </a:bodyPr>
          <a:lstStyle/>
          <a:p>
            <a:pPr marL="0" indent="0">
              <a:buNone/>
            </a:pPr>
            <a:r>
              <a:rPr lang="en-US" dirty="0"/>
              <a:t>The dollar is the highest weighted currency. In the case study, Mr. Sanchez sold his product when the country was in a recession. This means that he sold a lot of his product to make a profit; this includes the fact that the dollar was weak at the time. When the economy’s condition started going back to the way it was, the product became more expensive, the value of the dollar started to go back up, and Mr. Sanchez could not produce enough goods to sell in the U.S. alone. Knowing the importance of dollar value in comparison to other countries (or in a more global context) is important because our global economy is in balance because of this uneven value of currency around the world. Why does $1 in the U.S. cost 61 rupees in India? If the world were to just use the dollar, there would be inflation. We would be printing mass amounts of money just to go around.</a:t>
            </a:r>
            <a:endParaRPr lang="en-US" dirty="0"/>
          </a:p>
        </p:txBody>
      </p:sp>
    </p:spTree>
    <p:extLst>
      <p:ext uri="{BB962C8B-B14F-4D97-AF65-F5344CB8AC3E}">
        <p14:creationId xmlns:p14="http://schemas.microsoft.com/office/powerpoint/2010/main" val="209035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0</TotalTime>
  <Words>445</Words>
  <Application>Microsoft Office PowerPoint</Application>
  <PresentationFormat>Custom</PresentationFormat>
  <Paragraphs>25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Euphemia</vt:lpstr>
      <vt:lpstr>Serenity 16x9</vt:lpstr>
      <vt:lpstr>Sanchez Electronic Devices</vt:lpstr>
      <vt:lpstr>Definitions</vt:lpstr>
      <vt:lpstr>Mr. Sanchez’ Good business choices vs. Bad business choices </vt:lpstr>
      <vt:lpstr>Imported goods </vt:lpstr>
      <vt:lpstr>PowerPoint Presentation</vt:lpstr>
      <vt:lpstr>Value of dollar</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2014-09-24T00:23:35Z</dcterms:created>
  <dcterms:modified xsi:type="dcterms:W3CDTF">2014-09-24T11:46:43Z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